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292" r:id="rId11"/>
    <p:sldId id="293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95" r:id="rId22"/>
    <p:sldId id="281" r:id="rId23"/>
    <p:sldId id="282" r:id="rId24"/>
    <p:sldId id="283" r:id="rId25"/>
    <p:sldId id="284" r:id="rId26"/>
    <p:sldId id="280" r:id="rId27"/>
    <p:sldId id="285" r:id="rId28"/>
    <p:sldId id="286" r:id="rId29"/>
    <p:sldId id="294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1"/>
    <p:restoredTop sz="94590"/>
  </p:normalViewPr>
  <p:slideViewPr>
    <p:cSldViewPr snapToGrid="0" snapToObjects="1">
      <p:cViewPr varScale="1">
        <p:scale>
          <a:sx n="82" d="100"/>
          <a:sy n="82" d="100"/>
        </p:scale>
        <p:origin x="14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21/10/2018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2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eokhengmeng.com/2016/05/repair-kopitiam-speciality-electrical-tools/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github.com/yeokm1/repair-kopitiam-training-and-equipmen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AcWiW7V_o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pairkopitiam.sg/" TargetMode="External"/><Relationship Id="rId2" Type="http://schemas.openxmlformats.org/officeDocument/2006/relationships/hyperlink" Target="http://www.sl2squ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pie7baYF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611578529156041/" TargetMode="External"/><Relationship Id="rId2" Type="http://schemas.openxmlformats.org/officeDocument/2006/relationships/hyperlink" Target="https://www.facebook.com/repairkopitia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cnx.org/resources/d9a067d1533f2d80b43bec5d36470711ad71b34f/Figure_24_08_08.j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235" y="49659"/>
            <a:ext cx="6981051" cy="1214756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</a:t>
            </a:r>
            <a:br>
              <a:rPr lang="en-SG" sz="4400" dirty="0"/>
            </a:br>
            <a:r>
              <a:rPr lang="en-SG" sz="4400" dirty="0"/>
              <a:t>Specialty Electrical Equipment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0580" y="5979786"/>
            <a:ext cx="5134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http://yeokhengmeng.com/2016/05/repair-kopitiam-speciality-electrical-tools/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356351"/>
            <a:ext cx="291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v2.0 (27 July 2016)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73" y="1197729"/>
            <a:ext cx="5966079" cy="4672231"/>
          </a:xfrm>
          <a:prstGeom prst="rect">
            <a:avLst/>
          </a:prstGeom>
        </p:spPr>
      </p:pic>
      <p:pic>
        <p:nvPicPr>
          <p:cNvPr id="8" name="Picture 7" descr="rk logo_square no b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218" y="27037"/>
            <a:ext cx="132878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3624175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417891" y="1861842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38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85625" y="99024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182792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182420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121984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0461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184081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254542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7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3251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17891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34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516432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49063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417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23923" y="1663602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1680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45772" y="4982716"/>
            <a:ext cx="4298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via Earth wire or human electrocution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live neutral &gt; threshold            (usually 30mA)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27695" y="5717422"/>
            <a:ext cx="500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u="sng" dirty="0"/>
              <a:t>What it does?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454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5083756" y="1219844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0800000">
            <a:off x="4220231" y="12952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ight Arrow 44"/>
          <p:cNvSpPr/>
          <p:nvPr/>
        </p:nvSpPr>
        <p:spPr>
          <a:xfrm rot="10800000">
            <a:off x="2780370" y="302228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ight Arrow 45"/>
          <p:cNvSpPr/>
          <p:nvPr/>
        </p:nvSpPr>
        <p:spPr>
          <a:xfrm rot="5400000">
            <a:off x="3746018" y="255540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/>
          <p:cNvSpPr/>
          <p:nvPr/>
        </p:nvSpPr>
        <p:spPr>
          <a:xfrm>
            <a:off x="2995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/>
      <p:bldP spid="39" grpId="0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3624175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417891" y="1861842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503"/>
            <a:ext cx="8804582" cy="873567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Current Circuit Breaker with Overcurrent Protection (RCBO)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121984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0461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184081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254542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7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3251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17891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34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516432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549063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417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23923" y="1663602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454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5083756" y="1219844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995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66820" y="5876080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Inaccessible onsite breaker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Inconvenience of breaker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7302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3" y="5057187"/>
            <a:ext cx="8639011" cy="1657937"/>
          </a:xfrm>
        </p:spPr>
        <p:txBody>
          <a:bodyPr/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29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" y="874055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3613" y="2947035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76600" y="1380997"/>
            <a:ext cx="1524329" cy="1566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76600" y="3655695"/>
            <a:ext cx="1524329" cy="461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765"/>
            <a:ext cx="7886700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2: </a:t>
            </a:r>
            <a:br>
              <a:rPr lang="en-SG" dirty="0"/>
            </a:br>
            <a:r>
              <a:rPr lang="en-SG" dirty="0"/>
              <a:t>Inaccessible onsite breaker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275" y="37964"/>
            <a:ext cx="3471862" cy="462915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6686" y="1590675"/>
            <a:ext cx="5251429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Access to electrical room requires calling </a:t>
            </a:r>
            <a:r>
              <a:rPr lang="fr-FR" sz="2000" dirty="0"/>
              <a:t>Essential Maintenance Service Unit (EMSU)</a:t>
            </a:r>
            <a:endParaRPr lang="en-SG" sz="2000" dirty="0"/>
          </a:p>
          <a:p>
            <a:r>
              <a:rPr lang="en-SG" sz="2000" dirty="0"/>
              <a:t>75 mins response time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0" y="4717915"/>
            <a:ext cx="7513465" cy="20670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Problem 3:  </a:t>
            </a:r>
            <a:br>
              <a:rPr lang="en-SG" dirty="0"/>
            </a:br>
            <a:r>
              <a:rPr lang="en-SG" dirty="0"/>
              <a:t>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47925"/>
            <a:ext cx="7886700" cy="3729038"/>
          </a:xfrm>
        </p:spPr>
        <p:txBody>
          <a:bodyPr/>
          <a:lstStyle/>
          <a:p>
            <a:r>
              <a:rPr lang="en-SG" dirty="0"/>
              <a:t>Breaker trips affect the work of others</a:t>
            </a:r>
          </a:p>
          <a:p>
            <a:r>
              <a:rPr lang="en-SG" dirty="0" err="1"/>
              <a:t>Eg</a:t>
            </a:r>
            <a:r>
              <a:rPr lang="en-SG" dirty="0"/>
              <a:t>. Those using sewing machines and welding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203960"/>
          </a:xfrm>
        </p:spPr>
        <p:txBody>
          <a:bodyPr>
            <a:normAutofit/>
          </a:bodyPr>
          <a:lstStyle/>
          <a:p>
            <a:r>
              <a:rPr lang="en-SG" dirty="0"/>
              <a:t>Solution 1 for safety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4617718"/>
            <a:ext cx="7886700" cy="20345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sz="2400" u="sng" dirty="0"/>
              <a:t>A more sensitive circuit breaker</a:t>
            </a:r>
          </a:p>
          <a:p>
            <a:r>
              <a:rPr lang="en-SG" sz="2400" dirty="0"/>
              <a:t>RCBO with </a:t>
            </a:r>
            <a:r>
              <a:rPr lang="en-SG" sz="2400" dirty="0" err="1"/>
              <a:t>I</a:t>
            </a:r>
            <a:r>
              <a:rPr lang="en-SG" sz="2400" baseline="-25000" dirty="0" err="1"/>
              <a:t>△n</a:t>
            </a:r>
            <a:r>
              <a:rPr lang="en-SG" sz="2400" dirty="0"/>
              <a:t> = 10mA sensitivity</a:t>
            </a:r>
          </a:p>
          <a:p>
            <a:r>
              <a:rPr lang="en-SG" sz="2400" dirty="0"/>
              <a:t>ABB DS201 B10 A10</a:t>
            </a:r>
          </a:p>
          <a:p>
            <a:endParaRPr lang="en-SG" sz="2400" dirty="0"/>
          </a:p>
          <a:p>
            <a:r>
              <a:rPr lang="en-SG" sz="2400" dirty="0"/>
              <a:t>Installed with multi-meter to monitor line voltage/current</a:t>
            </a:r>
          </a:p>
          <a:p>
            <a:r>
              <a:rPr lang="en-SG" sz="2400" dirty="0"/>
              <a:t>Ammeter helps to detect appliances which use high currents</a:t>
            </a:r>
          </a:p>
          <a:p>
            <a:endParaRPr lang="en-SG" sz="2400" dirty="0"/>
          </a:p>
          <a:p>
            <a:pPr marL="0" indent="0">
              <a:buNone/>
            </a:pPr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60" y="1211683"/>
            <a:ext cx="3516688" cy="365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203961"/>
            <a:ext cx="5379720" cy="31991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8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" y="720724"/>
            <a:ext cx="8736330" cy="584771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Prevent the onsite 30mA circuit breaker from tripping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BUT still maintain safety by tripping our 10mA RCBO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 trip-10ma-rccb-only-tool modified from power strip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083040" cy="647699"/>
          </a:xfrm>
        </p:spPr>
        <p:txBody>
          <a:bodyPr>
            <a:noAutofit/>
          </a:bodyPr>
          <a:lstStyle/>
          <a:p>
            <a:r>
              <a:rPr lang="en-SG" sz="3600" dirty="0"/>
              <a:t>Solution 2 for inaccessible circuit breaker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028615"/>
            <a:ext cx="7590272" cy="36025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1767"/>
            <a:ext cx="8732520" cy="755014"/>
          </a:xfrm>
        </p:spPr>
        <p:txBody>
          <a:bodyPr>
            <a:normAutofit/>
          </a:bodyPr>
          <a:lstStyle/>
          <a:p>
            <a:r>
              <a:rPr lang="en-SG" sz="4000" dirty="0"/>
              <a:t>Demo video of trip-10ma-rccb-only-tool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trip-10ma-rccb-only-tool.mov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https://www.youtube.com/watch?v=OAcWiW7V_oI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505141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Design of trip-10ma-rccb-only-tool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33903"/>
            <a:ext cx="4160519" cy="3099990"/>
          </a:xfrm>
        </p:spPr>
        <p:txBody>
          <a:bodyPr>
            <a:normAutofit/>
          </a:bodyPr>
          <a:lstStyle/>
          <a:p>
            <a:r>
              <a:rPr lang="en-SG" sz="1800" dirty="0"/>
              <a:t>20K Ω resistor on Earth line</a:t>
            </a:r>
          </a:p>
          <a:p>
            <a:pPr lvl="1"/>
            <a:endParaRPr lang="en-SG" sz="1400" dirty="0"/>
          </a:p>
          <a:p>
            <a:r>
              <a:rPr lang="en-SG" sz="1800" dirty="0"/>
              <a:t>Rightmost socket switch as test button</a:t>
            </a:r>
          </a:p>
          <a:p>
            <a:endParaRPr lang="en-SG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00" y="568108"/>
            <a:ext cx="4773478" cy="1975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8108"/>
            <a:ext cx="4080735" cy="1969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82" y="3128030"/>
            <a:ext cx="4932368" cy="268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9885" y="254347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9210" y="2537598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50" y="0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3132" y="1111643"/>
            <a:ext cx="7528143" cy="5351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Aims to build a Sustainable Future through community building, technology experimentation and social innovation.</a:t>
            </a:r>
          </a:p>
          <a:p>
            <a:pPr lvl="1"/>
            <a:r>
              <a:rPr lang="en-US" dirty="0">
                <a:hlinkClick r:id="rId2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social initiative by SL2 began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Electrical appliances, fabrics, home improvement 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3"/>
              </a:rPr>
              <a:t>http://repairkopitiam.sg/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SL2_new_logo-04071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0" y="1111643"/>
            <a:ext cx="1260000" cy="1260000"/>
          </a:xfrm>
          <a:prstGeom prst="rect">
            <a:avLst/>
          </a:prstGeom>
        </p:spPr>
      </p:pic>
      <p:pic>
        <p:nvPicPr>
          <p:cNvPr id="5" name="Picture 4" descr="rk logo_square no bg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0" y="4001294"/>
            <a:ext cx="1328782" cy="1260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"/>
            <a:ext cx="7886700" cy="762634"/>
          </a:xfrm>
        </p:spPr>
        <p:txBody>
          <a:bodyPr/>
          <a:lstStyle/>
          <a:p>
            <a:r>
              <a:rPr lang="en-SG" dirty="0"/>
              <a:t>Why 20K ohm resistor?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" y="857884"/>
            <a:ext cx="8713470" cy="6000116"/>
          </a:xfrm>
        </p:spPr>
        <p:txBody>
          <a:bodyPr>
            <a:noAutofit/>
          </a:bodyPr>
          <a:lstStyle/>
          <a:p>
            <a:r>
              <a:rPr lang="en-SG" sz="2000" b="1" dirty="0"/>
              <a:t>Goal: Trip our 10mA breaker and not </a:t>
            </a:r>
            <a:r>
              <a:rPr lang="en-SG" sz="2000" b="1" dirty="0" err="1"/>
              <a:t>onsite’s</a:t>
            </a:r>
            <a:r>
              <a:rPr lang="en-SG" sz="2000" b="1" dirty="0"/>
              <a:t> 30mA one</a:t>
            </a:r>
          </a:p>
          <a:p>
            <a:r>
              <a:rPr lang="en-SG" sz="2000" dirty="0"/>
              <a:t>Trip margin can be 50% of rated: 15mA</a:t>
            </a:r>
          </a:p>
          <a:p>
            <a:r>
              <a:rPr lang="en-SG" sz="2000" dirty="0"/>
              <a:t>So earth current must be &lt; 15mA, we start with 14mA</a:t>
            </a:r>
          </a:p>
          <a:p>
            <a:endParaRPr lang="en-SG" sz="2000" dirty="0"/>
          </a:p>
          <a:p>
            <a:r>
              <a:rPr lang="en-SG" sz="2000" dirty="0"/>
              <a:t>Voltage (V) = Current (I) x Resistance (R)</a:t>
            </a:r>
          </a:p>
          <a:p>
            <a:r>
              <a:rPr lang="en-SG" sz="2000" dirty="0"/>
              <a:t>-&gt; R = V / I</a:t>
            </a:r>
          </a:p>
          <a:p>
            <a:r>
              <a:rPr lang="en-SG" sz="2000" dirty="0"/>
              <a:t>R = 240 / 0.014 ≈ 17K Ω</a:t>
            </a:r>
          </a:p>
          <a:p>
            <a:endParaRPr lang="en-SG" sz="2000" dirty="0"/>
          </a:p>
          <a:p>
            <a:r>
              <a:rPr lang="en-SG" sz="2000" dirty="0"/>
              <a:t>But tests indicate a breaker can trip still trip due to existing earth leakage</a:t>
            </a:r>
          </a:p>
          <a:p>
            <a:r>
              <a:rPr lang="en-SG" sz="2000" u="sng" dirty="0"/>
              <a:t>I finally settle with 20K Ω -&gt; 12mA of leakage.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External breaker can still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63" y="1816272"/>
            <a:ext cx="842267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 dirty="0"/>
              <a:t>There is an Earth-leakage via means other than the Earth wire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dirty="0"/>
              <a:t>There is an overload in the circuit </a:t>
            </a:r>
            <a:r>
              <a:rPr lang="en-SG" sz="2400" dirty="0" err="1"/>
              <a:t>eg</a:t>
            </a:r>
            <a:r>
              <a:rPr lang="en-SG" sz="2400" dirty="0"/>
              <a:t> short circuit.</a:t>
            </a:r>
          </a:p>
          <a:p>
            <a:pPr lvl="1"/>
            <a:r>
              <a:rPr lang="en-SG" sz="2000" dirty="0"/>
              <a:t>Overload Trip sensitivity of external breaker higher than ours</a:t>
            </a:r>
          </a:p>
          <a:p>
            <a:pPr lvl="1"/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" y="1010285"/>
            <a:ext cx="8736330" cy="5847715"/>
          </a:xfrm>
        </p:spPr>
        <p:txBody>
          <a:bodyPr>
            <a:normAutofit/>
          </a:bodyPr>
          <a:lstStyle/>
          <a:p>
            <a:r>
              <a:rPr lang="en-SG" sz="2400" dirty="0"/>
              <a:t>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Prevent even 10mA circuit breaker trips to avoid interrupting others’ 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Bright LEDs to indicate earth leakage</a:t>
            </a:r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r>
              <a:rPr lang="en-SG" sz="2400" dirty="0"/>
              <a:t>anti-trip-earth-leakage-detector modified from power strip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083040" cy="647699"/>
          </a:xfrm>
        </p:spPr>
        <p:txBody>
          <a:bodyPr>
            <a:noAutofit/>
          </a:bodyPr>
          <a:lstStyle/>
          <a:p>
            <a:r>
              <a:rPr lang="en-SG" sz="3600" dirty="0"/>
              <a:t>Solution 3 for inconvenience of breaker trip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" y="2845350"/>
            <a:ext cx="9063262" cy="27782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1"/>
            <a:ext cx="8991600" cy="75501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Demo video of 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anti-trip-earth-leakage-detector.mov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https://www.youtube.com/watch?v=tSpie7baYFM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505141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Design of 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33903"/>
            <a:ext cx="4160519" cy="3099990"/>
          </a:xfrm>
        </p:spPr>
        <p:txBody>
          <a:bodyPr>
            <a:normAutofit/>
          </a:bodyPr>
          <a:lstStyle/>
          <a:p>
            <a:r>
              <a:rPr lang="en-SG" sz="1800" dirty="0"/>
              <a:t>62K Ω resistor on Earth line</a:t>
            </a:r>
          </a:p>
          <a:p>
            <a:pPr lvl="1"/>
            <a:endParaRPr lang="en-SG" sz="1400" dirty="0"/>
          </a:p>
          <a:p>
            <a:r>
              <a:rPr lang="en-SG" sz="1800" dirty="0"/>
              <a:t>Bright 600mcd LEDs to display even at low current</a:t>
            </a:r>
          </a:p>
          <a:p>
            <a:endParaRPr lang="en-SG" sz="1400" dirty="0"/>
          </a:p>
          <a:p>
            <a:r>
              <a:rPr lang="en-SG" sz="1800" dirty="0"/>
              <a:t>Rightmost socket switch as test button</a:t>
            </a:r>
          </a:p>
          <a:p>
            <a:endParaRPr lang="en-SG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68108"/>
            <a:ext cx="4080735" cy="1969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9885" y="254347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9210" y="2537598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18" y="568108"/>
            <a:ext cx="4465101" cy="1969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98" y="2958864"/>
            <a:ext cx="5108502" cy="2781947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"/>
            <a:ext cx="7886700" cy="762634"/>
          </a:xfrm>
        </p:spPr>
        <p:txBody>
          <a:bodyPr/>
          <a:lstStyle/>
          <a:p>
            <a:r>
              <a:rPr lang="en-SG" dirty="0"/>
              <a:t>Why 62K ohm resistor?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" y="857884"/>
            <a:ext cx="8713470" cy="6000116"/>
          </a:xfrm>
        </p:spPr>
        <p:txBody>
          <a:bodyPr>
            <a:noAutofit/>
          </a:bodyPr>
          <a:lstStyle/>
          <a:p>
            <a:r>
              <a:rPr lang="en-SG" sz="2000" b="1" dirty="0"/>
              <a:t>Goal: Do not even trip our 10mA breaker</a:t>
            </a:r>
          </a:p>
          <a:p>
            <a:r>
              <a:rPr lang="en-SG" sz="2000" dirty="0"/>
              <a:t>Trip margin can be 50% of rated: 5mA</a:t>
            </a:r>
          </a:p>
          <a:p>
            <a:r>
              <a:rPr lang="en-SG" sz="2000" dirty="0"/>
              <a:t>So earth current must be &lt; 5mA, we start with 5mA</a:t>
            </a:r>
          </a:p>
          <a:p>
            <a:endParaRPr lang="en-SG" sz="2000" dirty="0"/>
          </a:p>
          <a:p>
            <a:r>
              <a:rPr lang="en-SG" sz="2000" dirty="0"/>
              <a:t>Voltage (V) = Current (I) x Resistance (R)</a:t>
            </a:r>
          </a:p>
          <a:p>
            <a:r>
              <a:rPr lang="en-SG" sz="2000" dirty="0"/>
              <a:t>-&gt; R = V / I</a:t>
            </a:r>
          </a:p>
          <a:p>
            <a:r>
              <a:rPr lang="en-SG" sz="2000" dirty="0"/>
              <a:t>R = 240 / 0.005 ≈ 48K Ω</a:t>
            </a:r>
          </a:p>
          <a:p>
            <a:endParaRPr lang="en-SG" sz="2000" dirty="0"/>
          </a:p>
          <a:p>
            <a:r>
              <a:rPr lang="en-SG" sz="2000" dirty="0"/>
              <a:t>So resistance &gt; 48K Ω</a:t>
            </a:r>
          </a:p>
          <a:p>
            <a:pPr marL="0" indent="0">
              <a:buNone/>
            </a:pPr>
            <a:endParaRPr lang="en-SG" sz="1600" dirty="0"/>
          </a:p>
          <a:p>
            <a:endParaRPr lang="en-SG" sz="2000" dirty="0"/>
          </a:p>
          <a:p>
            <a:r>
              <a:rPr lang="en-SG" sz="2000" u="sng" dirty="0"/>
              <a:t>I finally settle with 62K Ω -&gt; 3.87mA of leakage.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90" y="0"/>
            <a:ext cx="7886700" cy="831214"/>
          </a:xfrm>
        </p:spPr>
        <p:txBody>
          <a:bodyPr/>
          <a:lstStyle/>
          <a:p>
            <a:r>
              <a:rPr lang="en-SG" dirty="0"/>
              <a:t>Solution 4: Solution 1 + Solution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" y="831214"/>
            <a:ext cx="8408670" cy="5638166"/>
          </a:xfrm>
        </p:spPr>
        <p:txBody>
          <a:bodyPr/>
          <a:lstStyle/>
          <a:p>
            <a:r>
              <a:rPr lang="en-SG" dirty="0"/>
              <a:t>10mA RCBO + trip-10ma-rccb-only-tool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10ma-rcbo-and-anti-external-cb-trip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329311"/>
            <a:ext cx="6408420" cy="43824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"/>
            <a:ext cx="8991600" cy="1303019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Demo video of 10ma-rcbo-and-anti-external-cb-trip-with-anti-trip-earth-leakage-detector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581785"/>
            <a:ext cx="8256270" cy="4351338"/>
          </a:xfrm>
        </p:spPr>
        <p:txBody>
          <a:bodyPr/>
          <a:lstStyle/>
          <a:p>
            <a:r>
              <a:rPr lang="en-SG" dirty="0"/>
              <a:t>Open 10ma-rcbo-and-anti-external-cb-trip-with-anti-trip-earth-leakage-detector.mov 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8"/>
            <a:ext cx="8732520" cy="447992"/>
          </a:xfrm>
        </p:spPr>
        <p:txBody>
          <a:bodyPr>
            <a:normAutofit fontScale="90000"/>
          </a:bodyPr>
          <a:lstStyle/>
          <a:p>
            <a:r>
              <a:rPr lang="en-SG" sz="3200" dirty="0"/>
              <a:t>Design of Solution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76" y="449580"/>
            <a:ext cx="5292967" cy="3954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76" y="4404360"/>
            <a:ext cx="5230223" cy="24215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193676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50" y="1597024"/>
            <a:ext cx="7886700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31 July 2016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425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819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84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146" y="1439995"/>
            <a:ext cx="3956050" cy="2616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46" y="4287841"/>
            <a:ext cx="231140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66" y="4223912"/>
            <a:ext cx="2687819" cy="1797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05" y="1439995"/>
            <a:ext cx="3277629" cy="2176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05" y="3828836"/>
            <a:ext cx="3277629" cy="21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"/>
            <a:ext cx="7886700" cy="770253"/>
          </a:xfrm>
        </p:spPr>
        <p:txBody>
          <a:bodyPr/>
          <a:lstStyle/>
          <a:p>
            <a:r>
              <a:rPr lang="en-SG" dirty="0"/>
              <a:t>Why not an isolation transformer?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53340" y="6581001"/>
            <a:ext cx="7141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Picture from: </a:t>
            </a:r>
            <a:r>
              <a:rPr lang="en-SG" sz="1200" dirty="0">
                <a:hlinkClick r:id="rId2"/>
              </a:rPr>
              <a:t>https://cnx.org/resources/d9a067d1533f2d80b43bec5d36470711ad71b34f/Figure_24_08_08.jpg</a:t>
            </a:r>
            <a:endParaRPr lang="en-SG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350" y="960119"/>
            <a:ext cx="87210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But first what is an isolation transformer?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 dirty="0"/>
              <a:t>An </a:t>
            </a:r>
            <a:r>
              <a:rPr lang="en-SG" b="1" i="1" dirty="0"/>
              <a:t>isolation transformer</a:t>
            </a:r>
            <a:r>
              <a:rPr lang="en-SG" i="1" dirty="0"/>
              <a:t> is a </a:t>
            </a:r>
            <a:r>
              <a:rPr lang="en-SG" b="1" i="1" dirty="0"/>
              <a:t>transformer</a:t>
            </a:r>
            <a:r>
              <a:rPr lang="en-SG" i="1" dirty="0"/>
              <a:t> used to transfer electrical power from a source of alternating current (AC) power to some equipment or device while </a:t>
            </a:r>
            <a:r>
              <a:rPr lang="en-SG" b="1" i="1" dirty="0"/>
              <a:t>isolating</a:t>
            </a:r>
            <a:r>
              <a:rPr lang="en-SG" i="1" dirty="0"/>
              <a:t> the powered device from the power source, usually for safety reasons. </a:t>
            </a:r>
            <a:r>
              <a:rPr lang="en-SG" u="sng" dirty="0"/>
              <a:t>(Wikipedia)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499" y="1328818"/>
            <a:ext cx="7084803" cy="4073762"/>
          </a:xfrm>
        </p:spPr>
      </p:pic>
    </p:spTree>
    <p:extLst>
      <p:ext uri="{BB962C8B-B14F-4D97-AF65-F5344CB8AC3E}">
        <p14:creationId xmlns:p14="http://schemas.microsoft.com/office/powerpoint/2010/main" val="3917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V="1">
            <a:off x="4235510" y="4820267"/>
            <a:ext cx="2906695" cy="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235510" y="5557254"/>
            <a:ext cx="2906695" cy="328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" y="1"/>
            <a:ext cx="8679180" cy="853440"/>
          </a:xfrm>
        </p:spPr>
        <p:txBody>
          <a:bodyPr>
            <a:normAutofit/>
          </a:bodyPr>
          <a:lstStyle/>
          <a:p>
            <a:r>
              <a:rPr lang="en-SG" sz="4000" dirty="0"/>
              <a:t>So why not use an isolation transformer?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" y="789305"/>
            <a:ext cx="8530590" cy="2668946"/>
          </a:xfrm>
        </p:spPr>
        <p:txBody>
          <a:bodyPr>
            <a:normAutofit/>
          </a:bodyPr>
          <a:lstStyle/>
          <a:p>
            <a:r>
              <a:rPr lang="en-SG" sz="2400" dirty="0" err="1"/>
              <a:t>Eg</a:t>
            </a:r>
            <a:r>
              <a:rPr lang="en-SG" sz="2400" dirty="0"/>
              <a:t>. Carroll &amp; </a:t>
            </a:r>
            <a:r>
              <a:rPr lang="en-SG" sz="2400" dirty="0" err="1"/>
              <a:t>Meynell</a:t>
            </a:r>
            <a:r>
              <a:rPr lang="en-SG" sz="2400" dirty="0"/>
              <a:t>, 3kVA CM3000/230 Single 13A</a:t>
            </a:r>
          </a:p>
          <a:p>
            <a:r>
              <a:rPr lang="en-SG" sz="2400" dirty="0"/>
              <a:t>Heavy: 18kg each</a:t>
            </a:r>
          </a:p>
          <a:p>
            <a:r>
              <a:rPr lang="en-SG" sz="2400" dirty="0"/>
              <a:t>Hides earth faults since RCCB does not trigger</a:t>
            </a:r>
          </a:p>
          <a:p>
            <a:r>
              <a:rPr lang="en-SG" sz="2400" dirty="0"/>
              <a:t>Can only use on one appliance at a time</a:t>
            </a:r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1290957"/>
            <a:ext cx="2152650" cy="216729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0784" y="4877140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sp>
        <p:nvSpPr>
          <p:cNvPr id="7" name="Oval 6"/>
          <p:cNvSpPr/>
          <p:nvPr/>
        </p:nvSpPr>
        <p:spPr>
          <a:xfrm>
            <a:off x="1471702" y="4877140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1:1</a:t>
            </a:r>
          </a:p>
          <a:p>
            <a:pPr algn="ctr"/>
            <a:r>
              <a:rPr lang="en-SG" sz="1200" dirty="0" err="1"/>
              <a:t>Isol</a:t>
            </a:r>
            <a:r>
              <a:rPr lang="en-SG" sz="1200" dirty="0"/>
              <a:t>.</a:t>
            </a:r>
          </a:p>
          <a:p>
            <a:pPr algn="ctr"/>
            <a:r>
              <a:rPr lang="en-SG" sz="1200" dirty="0" err="1"/>
              <a:t>Trf</a:t>
            </a:r>
            <a:r>
              <a:rPr lang="en-SG" sz="1200" dirty="0"/>
              <a:t>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346" y="4765652"/>
            <a:ext cx="120949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1346" y="5646997"/>
            <a:ext cx="12094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1025" y="5539132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0046" y="4781948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80837" y="4746016"/>
            <a:ext cx="0" cy="1547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0837" y="5511425"/>
            <a:ext cx="0" cy="153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58323" y="4807632"/>
            <a:ext cx="326" cy="112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965120" y="4820267"/>
            <a:ext cx="2291406" cy="2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46831" y="5557253"/>
            <a:ext cx="230969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811021" y="4641482"/>
            <a:ext cx="1200643" cy="136572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05883" y="4641482"/>
            <a:ext cx="1200643" cy="1365721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 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41202" y="4317532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5602394" y="3766758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/>
          <p:cNvSpPr/>
          <p:nvPr/>
        </p:nvSpPr>
        <p:spPr>
          <a:xfrm rot="3065409">
            <a:off x="5086025" y="4190811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/>
          <p:cNvSpPr/>
          <p:nvPr/>
        </p:nvSpPr>
        <p:spPr>
          <a:xfrm rot="18639749">
            <a:off x="6371543" y="4178055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 rot="656420">
            <a:off x="5467330" y="5155212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/>
          <p:cNvSpPr/>
          <p:nvPr/>
        </p:nvSpPr>
        <p:spPr>
          <a:xfrm rot="20897953">
            <a:off x="6036077" y="5151499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161227" y="4920434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Connector 40"/>
          <p:cNvCxnSpPr>
            <a:endCxn id="38" idx="0"/>
          </p:cNvCxnSpPr>
          <p:nvPr/>
        </p:nvCxnSpPr>
        <p:spPr>
          <a:xfrm>
            <a:off x="4243772" y="4820267"/>
            <a:ext cx="0" cy="10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58323" y="5511425"/>
            <a:ext cx="0" cy="678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8" idx="2"/>
          </p:cNvCxnSpPr>
          <p:nvPr/>
        </p:nvCxnSpPr>
        <p:spPr>
          <a:xfrm>
            <a:off x="4243772" y="5457378"/>
            <a:ext cx="0" cy="12189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059302" y="4920434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>
            <a:endCxn id="54" idx="0"/>
          </p:cNvCxnSpPr>
          <p:nvPr/>
        </p:nvCxnSpPr>
        <p:spPr>
          <a:xfrm>
            <a:off x="7141846" y="4800631"/>
            <a:ext cx="1" cy="1198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142205" y="5457378"/>
            <a:ext cx="0" cy="12189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2599" y="4404376"/>
            <a:ext cx="2478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240V Primary : 240V Secondary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4243771" y="4665486"/>
            <a:ext cx="1" cy="164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145422" y="5565587"/>
            <a:ext cx="0" cy="44161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/>
          <p:cNvSpPr/>
          <p:nvPr/>
        </p:nvSpPr>
        <p:spPr>
          <a:xfrm>
            <a:off x="3205840" y="447566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ight Arrow 70"/>
          <p:cNvSpPr/>
          <p:nvPr/>
        </p:nvSpPr>
        <p:spPr>
          <a:xfrm>
            <a:off x="4212540" y="4223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Right Arrow 71"/>
          <p:cNvSpPr/>
          <p:nvPr/>
        </p:nvSpPr>
        <p:spPr>
          <a:xfrm>
            <a:off x="5640419" y="325615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ight Arrow 72"/>
          <p:cNvSpPr/>
          <p:nvPr/>
        </p:nvSpPr>
        <p:spPr>
          <a:xfrm rot="5400000">
            <a:off x="7185363" y="504659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ight Arrow 73"/>
          <p:cNvSpPr/>
          <p:nvPr/>
        </p:nvSpPr>
        <p:spPr>
          <a:xfrm rot="10800000">
            <a:off x="2942684" y="563420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12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73" y="1915570"/>
            <a:ext cx="2598421" cy="282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65" y="85762"/>
            <a:ext cx="8664095" cy="1015806"/>
          </a:xfrm>
        </p:spPr>
        <p:txBody>
          <a:bodyPr/>
          <a:lstStyle/>
          <a:p>
            <a:r>
              <a:rPr lang="en-SG" dirty="0"/>
              <a:t>Inside the </a:t>
            </a:r>
            <a:r>
              <a:rPr lang="en-SG"/>
              <a:t>3-pin mains plug </a:t>
            </a:r>
            <a:r>
              <a:rPr lang="en-SG" dirty="0"/>
              <a:t>(BS1363)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665" y="1010276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14465" y="1960434"/>
            <a:ext cx="2503155" cy="21224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60536" y="4590441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4729" y="3569110"/>
            <a:ext cx="2123768" cy="107272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495801" y="3132078"/>
            <a:ext cx="1765424" cy="178136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61225" y="4613452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6668016" y="1990410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67919" y="2249129"/>
            <a:ext cx="1524728" cy="11061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17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8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5083756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4179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2739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3704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7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8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001602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ight Arrow 36"/>
          <p:cNvSpPr/>
          <p:nvPr/>
        </p:nvSpPr>
        <p:spPr>
          <a:xfrm rot="16200000">
            <a:off x="-39326" y="3867056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ight Arrow 37"/>
          <p:cNvSpPr/>
          <p:nvPr/>
        </p:nvSpPr>
        <p:spPr>
          <a:xfrm rot="16200000">
            <a:off x="5017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434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24175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1" y="253484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5083756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85625" y="19351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6946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6430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7715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6811753" y="27728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7380500" y="27690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5458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5816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7515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3764321" y="2164724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8370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01212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5083756" y="2785694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3756" y="3490306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7444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240V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37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891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434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320099" y="6109206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515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2629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332621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17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95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37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 rot="16200000">
            <a:off x="412804" y="469357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221981" y="1418513"/>
            <a:ext cx="549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Fuse does not blow due to human-body resistance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1272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764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4139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5027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36" grpId="0" animBg="1"/>
      <p:bldP spid="4" grpId="0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3" y="0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Circuit Breakers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71" y="663686"/>
            <a:ext cx="5693382" cy="4252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29918" y="2097097"/>
            <a:ext cx="2489659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74512" y="2097097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2530" y="5059660"/>
            <a:ext cx="500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5772" y="4982716"/>
            <a:ext cx="4298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via Earth wire or human electrocution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live neutral &gt; threshold            (usually 30mA)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1018</Words>
  <Application>Microsoft Office PowerPoint</Application>
  <PresentationFormat>On-screen Show (4:3)</PresentationFormat>
  <Paragraphs>299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Repair Kopitiam  Specialty Electrical Equipment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Circuit Breakers</vt:lpstr>
      <vt:lpstr>Circuit breaker arrangement</vt:lpstr>
      <vt:lpstr>Residual Current Circuit Breaker with Overcurrent Protection (RCBO)</vt:lpstr>
      <vt:lpstr>Problems</vt:lpstr>
      <vt:lpstr>Problem 1: Safety </vt:lpstr>
      <vt:lpstr>Problem 2:  Inaccessible onsite breaker</vt:lpstr>
      <vt:lpstr>Problem 3:   Inconvenience of breaker trip</vt:lpstr>
      <vt:lpstr>Solution 1 for safety problem </vt:lpstr>
      <vt:lpstr>Solution 2 for inaccessible circuit breaker </vt:lpstr>
      <vt:lpstr>Demo video of trip-10ma-rccb-only-tool</vt:lpstr>
      <vt:lpstr>Design of trip-10ma-rccb-only-tool</vt:lpstr>
      <vt:lpstr>Why 20K ohm resistor?</vt:lpstr>
      <vt:lpstr>External breaker can still trip</vt:lpstr>
      <vt:lpstr>Solution 3 for inconvenience of breaker trip </vt:lpstr>
      <vt:lpstr>Demo video of anti-trip-earth-leakage-detector</vt:lpstr>
      <vt:lpstr>Design of anti-trip-earth-leakage-detector</vt:lpstr>
      <vt:lpstr>Why 62K ohm resistor?</vt:lpstr>
      <vt:lpstr>Solution 4: Solution 1 + Solution 2</vt:lpstr>
      <vt:lpstr>Demo video of 10ma-rcbo-and-anti-external-cb-trip-with-anti-trip-earth-leakage-detector</vt:lpstr>
      <vt:lpstr>Design of Solution 4</vt:lpstr>
      <vt:lpstr>Next Repair Kopitiam</vt:lpstr>
      <vt:lpstr>Why not an isolation transformer?</vt:lpstr>
      <vt:lpstr>So why not use an isolation transformer?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96</cp:revision>
  <dcterms:created xsi:type="dcterms:W3CDTF">2016-06-23T01:12:38Z</dcterms:created>
  <dcterms:modified xsi:type="dcterms:W3CDTF">2018-10-21T13:38:24Z</dcterms:modified>
</cp:coreProperties>
</file>